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2.jpeg" ContentType="image/jpeg"/>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8FB"/>
          </a:solidFill>
        </a:fill>
      </a:tcStyle>
    </a:wholeTbl>
    <a:band2H>
      <a:tcTxStyle b="def" i="def"/>
      <a:tcStyle>
        <a:tcBdr/>
        <a:fill>
          <a:solidFill>
            <a:srgbClr val="E8EDF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b="def" i="def"/>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b="def" i="def"/>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6" name="Shape 106"/>
          <p:cNvSpPr/>
          <p:nvPr>
            <p:ph type="sldImg"/>
          </p:nvPr>
        </p:nvSpPr>
        <p:spPr>
          <a:xfrm>
            <a:off x="1143000" y="685800"/>
            <a:ext cx="4572000" cy="3429000"/>
          </a:xfrm>
          <a:prstGeom prst="rect">
            <a:avLst/>
          </a:prstGeom>
        </p:spPr>
        <p:txBody>
          <a:bodyPr/>
          <a:lstStyle/>
          <a:p>
            <a:pPr/>
          </a:p>
        </p:txBody>
      </p:sp>
      <p:sp>
        <p:nvSpPr>
          <p:cNvPr id="107" name="Shape 10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hape 119"/>
          <p:cNvSpPr/>
          <p:nvPr>
            <p:ph type="sldImg"/>
          </p:nvPr>
        </p:nvSpPr>
        <p:spPr>
          <a:prstGeom prst="rect">
            <a:avLst/>
          </a:prstGeom>
        </p:spPr>
        <p:txBody>
          <a:bodyPr/>
          <a:lstStyle/>
          <a:p>
            <a:pPr/>
          </a:p>
        </p:txBody>
      </p:sp>
      <p:sp>
        <p:nvSpPr>
          <p:cNvPr id="120" name="Shape 120"/>
          <p:cNvSpPr/>
          <p:nvPr>
            <p:ph type="body" sz="quarter" idx="1"/>
          </p:nvPr>
        </p:nvSpPr>
        <p:spPr>
          <a:prstGeom prst="rect">
            <a:avLst/>
          </a:prstGeom>
        </p:spPr>
        <p:txBody>
          <a:bodyPr/>
          <a:lstStyle/>
          <a:p>
            <a:pPr>
              <a:defRPr sz="1200"/>
            </a:pPr>
            <a:r>
              <a:t>Our problem statement delves into 120 years of Olympic history, focusing on a key challenge: How can we strategically increase women's participation? By focusing on the evolution of female participation, evaluating the impact of host countries, and identifying consistent performers, we aim to uncover strategic avenues for boosting women's involvement in the Olympic Games.</a:t>
            </a:r>
          </a:p>
          <a:p>
            <a:pPr>
              <a:defRPr sz="1100"/>
            </a:pPr>
            <a:endParaRPr sz="1200"/>
          </a:p>
          <a:p>
            <a:pPr>
              <a:defRPr sz="1200"/>
            </a:pPr>
            <a:r>
              <a:t>WHEN OR HAVE WE WE BRIDGE THE GAP?</a:t>
            </a:r>
          </a:p>
          <a:p>
            <a:pPr>
              <a:defRPr sz="1100"/>
            </a:pPr>
            <a:endParaRPr sz="1200"/>
          </a:p>
          <a:p>
            <a:pPr>
              <a:defRPr sz="1200"/>
            </a:pPr>
            <a:r>
              <a:t>Women came into the Olympics in 1900. At the time out of 997 athletes 22 (2.2%) were women. Since then women participation has increased with its highest participation spike on YYYY</a:t>
            </a:r>
          </a:p>
          <a:p>
            <a:pPr>
              <a:defRPr sz="1100"/>
            </a:pPr>
            <a:endParaRPr sz="1200"/>
          </a:p>
          <a:p>
            <a:pPr>
              <a:defRPr sz="1200"/>
            </a:pPr>
            <a:r>
              <a:t>2020 = 48% (5,457 women out of 11,420 athletes)</a:t>
            </a:r>
          </a:p>
          <a:p>
            <a:pPr>
              <a:defRPr sz="1200"/>
            </a:pPr>
            <a:r>
              <a:t>1984 = 23% (1,566 women out of 6,829 athletes)</a:t>
            </a:r>
          </a:p>
          <a:p>
            <a:pPr>
              <a:defRPr sz="1200"/>
            </a:pPr>
            <a:r>
              <a:t>1964 = 13% (678 women out of 5,151 athletes)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lvl1pPr>
              <a:defRPr sz="1200"/>
            </a:lvl1pPr>
          </a:lstStyle>
          <a:p>
            <a:pPr/>
            <a:r>
              <a:t>Our dataset, strategically sourced from Kaggle, forms our analysis. With a focus on women's participation, our data cleaning process involved meticulous handling of missing values and ensuring data consistency. Our statistical analysis, executed in Excel and visually represented using Tableau, uncovered strategic patterns and relationships.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lvl1pPr>
              <a:defRPr sz="1100"/>
            </a:lvl1pPr>
          </a:lstStyle>
          <a:p>
            <a:pPr/>
            <a:r>
              <a:t>Since our problem statement leans towards women, we should consider this when providing stats on NOC participation. Note that the country mentioned is actually where the committee is registered not the athletes place of birth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defRPr sz="1600">
                <a:solidFill>
                  <a:srgbClr val="202124"/>
                </a:solidFill>
                <a:latin typeface="Roboto"/>
                <a:ea typeface="Roboto"/>
                <a:cs typeface="Roboto"/>
                <a:sym typeface="Roboto"/>
              </a:defRPr>
            </a:pPr>
            <a:r>
              <a:t>Fun Fact</a:t>
            </a:r>
          </a:p>
          <a:p>
            <a:pPr marL="457200" indent="-304800">
              <a:spcBef>
                <a:spcPts val="900"/>
              </a:spcBef>
              <a:buClr>
                <a:srgbClr val="202124"/>
              </a:buClr>
              <a:buSzPts val="1200"/>
              <a:buFont typeface="Helvetica"/>
              <a:buChar char="●"/>
              <a:defRPr sz="1200">
                <a:solidFill>
                  <a:srgbClr val="202124"/>
                </a:solidFill>
                <a:latin typeface="Roboto"/>
                <a:ea typeface="Roboto"/>
                <a:cs typeface="Roboto"/>
                <a:sym typeface="Roboto"/>
              </a:defRPr>
            </a:pPr>
            <a:r>
              <a:t>1900 modern Olympic games in Paris</a:t>
            </a:r>
          </a:p>
          <a:p>
            <a:pPr marL="457200" indent="-304800">
              <a:buClr>
                <a:srgbClr val="202124"/>
              </a:buClr>
              <a:buSzPts val="1200"/>
              <a:buFont typeface="Helvetica"/>
              <a:buChar char="●"/>
              <a:defRPr sz="1200">
                <a:solidFill>
                  <a:srgbClr val="202124"/>
                </a:solidFill>
                <a:latin typeface="Roboto"/>
                <a:ea typeface="Roboto"/>
                <a:cs typeface="Roboto"/>
                <a:sym typeface="Roboto"/>
              </a:defRPr>
            </a:pPr>
            <a:r>
              <a:t>Hélèn de Pourtalès of Switzerland</a:t>
            </a:r>
          </a:p>
          <a:p>
            <a:pPr marL="457200" indent="-304800">
              <a:buClr>
                <a:srgbClr val="202124"/>
              </a:buClr>
              <a:buSzPts val="1200"/>
              <a:buFont typeface="Helvetica"/>
              <a:buChar char="●"/>
              <a:defRPr sz="1200">
                <a:solidFill>
                  <a:srgbClr val="202124"/>
                </a:solidFill>
                <a:latin typeface="Roboto"/>
                <a:ea typeface="Roboto"/>
                <a:cs typeface="Roboto"/>
                <a:sym typeface="Roboto"/>
              </a:defRPr>
            </a:pPr>
            <a:r>
              <a:t>Of a total 997 athletes, 22 were woman</a:t>
            </a:r>
          </a:p>
          <a:p>
            <a:pPr marL="457200" indent="-304800">
              <a:buClr>
                <a:srgbClr val="202124"/>
              </a:buClr>
              <a:buSzPts val="1200"/>
              <a:buFont typeface="Helvetica"/>
              <a:buChar char="●"/>
              <a:defRPr sz="1200">
                <a:solidFill>
                  <a:srgbClr val="202124"/>
                </a:solidFill>
                <a:latin typeface="Roboto"/>
                <a:ea typeface="Roboto"/>
                <a:cs typeface="Roboto"/>
                <a:sym typeface="Roboto"/>
              </a:defRPr>
            </a:pPr>
            <a:r>
              <a:t>Sailing, Tennis, Croquet, Equestrianism &amp; Golf</a:t>
            </a:r>
            <a:endParaRPr sz="1100">
              <a:solidFill>
                <a:srgbClr val="100F0D"/>
              </a:solidFill>
            </a:endParaRPr>
          </a:p>
          <a:p>
            <a:pPr>
              <a:lnSpc>
                <a:spcPct val="115000"/>
              </a:lnSpc>
              <a:spcBef>
                <a:spcPts val="900"/>
              </a:spcBef>
              <a:defRPr sz="1100"/>
            </a:pPr>
            <a:endParaRPr sz="1200">
              <a:solidFill>
                <a:srgbClr val="202124"/>
              </a:solidFill>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lnSpc>
                <a:spcPct val="115000"/>
              </a:lnSpc>
              <a:defRPr sz="1200"/>
            </a:pPr>
            <a:r>
              <a:t>In exploring the strategic relationship between host countries and medal success, we noted insights vital for strategic planning of future Olympic events.</a:t>
            </a:r>
          </a:p>
          <a:p>
            <a:pPr>
              <a:lnSpc>
                <a:spcPct val="115000"/>
              </a:lnSpc>
              <a:defRPr sz="1200"/>
            </a:pPr>
            <a:r>
              <a:t>Legendary Olympic gymnast Larissa Latynina dominated her sport, collecting a record breaking 18 medal haul between 1956 and 1964.</a:t>
            </a:r>
          </a:p>
          <a:p>
            <a:pPr>
              <a:lnSpc>
                <a:spcPct val="115000"/>
              </a:lnSpc>
              <a:defRPr sz="1100"/>
            </a:pPr>
            <a:endParaRPr sz="1200"/>
          </a:p>
          <a:p>
            <a:pPr>
              <a:lnSpc>
                <a:spcPct val="115000"/>
              </a:lnSpc>
              <a:defRPr sz="1200"/>
            </a:pPr>
            <a:r>
              <a:t>Since 2011, U.S. women have won gold in the team event at every world championship. Clinching that gold medal made Biles the most decorated female gymnast in history with 30 medals – topping Larisa Latynina of the Soviet Union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lvl1pPr>
              <a:lnSpc>
                <a:spcPct val="115000"/>
              </a:lnSpc>
              <a:defRPr sz="1100"/>
            </a:lvl1pPr>
          </a:lstStyle>
          <a:p>
            <a:pPr/>
            <a:r>
              <a:t>Utilising historical data, our forecast strategically anticipates the Olympic Games, predicting participation trends and medal outcomes for Paris 2024 and LA 2028. We explore if unique uniforms correlate with success, investigate financial investments' impact, and examine historical events and economic indicators' influence on countries' Olympic success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311708" y="744574"/>
            <a:ext cx="8520601" cy="2052601"/>
          </a:xfrm>
          <a:prstGeom prst="rect">
            <a:avLst/>
          </a:prstGeom>
        </p:spPr>
        <p:txBody>
          <a:bodyPr anchor="b"/>
          <a:lstStyle>
            <a:lvl1pPr algn="ctr">
              <a:defRPr sz="5200"/>
            </a:lvl1pPr>
          </a:lstStyle>
          <a:p>
            <a:pPr/>
            <a:r>
              <a:t>Title Text</a:t>
            </a:r>
          </a:p>
        </p:txBody>
      </p:sp>
      <p:sp>
        <p:nvSpPr>
          <p:cNvPr id="12" name="Body Level One…"/>
          <p:cNvSpPr txBox="1"/>
          <p:nvPr>
            <p:ph type="body" sz="quarter" idx="1"/>
          </p:nvPr>
        </p:nvSpPr>
        <p:spPr>
          <a:xfrm>
            <a:off x="311699" y="2834125"/>
            <a:ext cx="8520602" cy="792601"/>
          </a:xfrm>
          <a:prstGeom prst="rect">
            <a:avLst/>
          </a:prstGeom>
        </p:spPr>
        <p:txBody>
          <a:bodyPr/>
          <a:lstStyle>
            <a:lvl1pPr marL="342900" indent="-228600" algn="ctr">
              <a:lnSpc>
                <a:spcPct val="100000"/>
              </a:lnSpc>
              <a:buClrTx/>
              <a:buSzTx/>
              <a:buFontTx/>
              <a:buNone/>
              <a:defRPr sz="2800"/>
            </a:lvl1pPr>
            <a:lvl2pPr marL="342900" indent="254000" algn="ctr">
              <a:lnSpc>
                <a:spcPct val="100000"/>
              </a:lnSpc>
              <a:buClrTx/>
              <a:buSzTx/>
              <a:buFontTx/>
              <a:buNone/>
              <a:defRPr sz="2800"/>
            </a:lvl2pPr>
            <a:lvl3pPr marL="342900" indent="711200" algn="ctr">
              <a:lnSpc>
                <a:spcPct val="100000"/>
              </a:lnSpc>
              <a:buClrTx/>
              <a:buSzTx/>
              <a:buFontTx/>
              <a:buNone/>
              <a:defRPr sz="2800"/>
            </a:lvl3pPr>
            <a:lvl4pPr marL="342900" indent="1168400" algn="ctr">
              <a:lnSpc>
                <a:spcPct val="100000"/>
              </a:lnSpc>
              <a:buClrTx/>
              <a:buSzTx/>
              <a:buFontTx/>
              <a:buNone/>
              <a:defRPr sz="2800"/>
            </a:lvl4pPr>
            <a:lvl5pPr marL="342900" indent="1625600" algn="ctr">
              <a:lnSpc>
                <a:spcPct val="100000"/>
              </a:lnSpc>
              <a:buClrTx/>
              <a:buSzTx/>
              <a:buFont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91" name="xx%"/>
          <p:cNvSpPr txBox="1"/>
          <p:nvPr>
            <p:ph type="title" hasCustomPrompt="1"/>
          </p:nvPr>
        </p:nvSpPr>
        <p:spPr>
          <a:xfrm>
            <a:off x="311699" y="1106125"/>
            <a:ext cx="8520602" cy="1963500"/>
          </a:xfrm>
          <a:prstGeom prst="rect">
            <a:avLst/>
          </a:prstGeom>
        </p:spPr>
        <p:txBody>
          <a:bodyPr anchor="b"/>
          <a:lstStyle>
            <a:lvl1pPr algn="ctr">
              <a:defRPr sz="12000"/>
            </a:lvl1pPr>
          </a:lstStyle>
          <a:p>
            <a:pPr/>
            <a:r>
              <a:t>xx%</a:t>
            </a:r>
          </a:p>
        </p:txBody>
      </p:sp>
      <p:sp>
        <p:nvSpPr>
          <p:cNvPr id="92" name="Body Level One…"/>
          <p:cNvSpPr txBox="1"/>
          <p:nvPr>
            <p:ph type="body" sz="half" idx="1"/>
          </p:nvPr>
        </p:nvSpPr>
        <p:spPr>
          <a:xfrm>
            <a:off x="311699" y="3152225"/>
            <a:ext cx="8520602" cy="1300800"/>
          </a:xfrm>
          <a:prstGeom prst="rect">
            <a:avLst/>
          </a:prstGeom>
        </p:spPr>
        <p:txBody>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20" name="Title Text"/>
          <p:cNvSpPr txBox="1"/>
          <p:nvPr>
            <p:ph type="title"/>
          </p:nvPr>
        </p:nvSpPr>
        <p:spPr>
          <a:xfrm>
            <a:off x="311699" y="2150849"/>
            <a:ext cx="8520602" cy="841801"/>
          </a:xfrm>
          <a:prstGeom prst="rect">
            <a:avLst/>
          </a:prstGeom>
        </p:spPr>
        <p:txBody>
          <a:bodyPr anchor="ctr"/>
          <a:lstStyle>
            <a:lvl1pPr algn="ctr">
              <a:defRPr sz="3600"/>
            </a:lvl1pPr>
          </a:lstStyle>
          <a:p>
            <a:pPr/>
            <a:r>
              <a:t>Title Text</a:t>
            </a:r>
          </a:p>
        </p:txBody>
      </p:sp>
      <p:sp>
        <p:nvSpPr>
          <p:cNvPr id="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28" name="Title Text"/>
          <p:cNvSpPr txBox="1"/>
          <p:nvPr>
            <p:ph type="title"/>
          </p:nvPr>
        </p:nvSpPr>
        <p:spPr>
          <a:prstGeom prst="rect">
            <a:avLst/>
          </a:prstGeom>
        </p:spPr>
        <p:txBody>
          <a:bodyPr/>
          <a:lstStyle/>
          <a:p>
            <a:pPr/>
            <a:r>
              <a:t>Title Text</a:t>
            </a:r>
          </a:p>
        </p:txBody>
      </p:sp>
      <p:sp>
        <p:nvSpPr>
          <p:cNvPr id="29"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37" name="Title Text"/>
          <p:cNvSpPr txBox="1"/>
          <p:nvPr>
            <p:ph type="title"/>
          </p:nvPr>
        </p:nvSpPr>
        <p:spPr>
          <a:prstGeom prst="rect">
            <a:avLst/>
          </a:prstGeom>
        </p:spPr>
        <p:txBody>
          <a:bodyPr/>
          <a:lstStyle/>
          <a:p>
            <a:pPr/>
            <a:r>
              <a:t>Title Text</a:t>
            </a:r>
          </a:p>
        </p:txBody>
      </p:sp>
      <p:sp>
        <p:nvSpPr>
          <p:cNvPr id="38" name="Body Level One…"/>
          <p:cNvSpPr txBox="1"/>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39" name="Google Shape;23;p5"/>
          <p:cNvSpPr txBox="1"/>
          <p:nvPr>
            <p:ph type="body" sz="half" idx="21"/>
          </p:nvPr>
        </p:nvSpPr>
        <p:spPr>
          <a:xfrm>
            <a:off x="4832399" y="1152475"/>
            <a:ext cx="3999902" cy="3416400"/>
          </a:xfrm>
          <a:prstGeom prst="rect">
            <a:avLst/>
          </a:prstGeom>
        </p:spPr>
        <p:txBody>
          <a:bodyPr/>
          <a:lstStyle/>
          <a:p>
            <a:pPr indent="-317500">
              <a:buSzPts val="1400"/>
              <a:defRPr sz="1400"/>
            </a:pP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55" name="Title Text"/>
          <p:cNvSpPr txBox="1"/>
          <p:nvPr>
            <p:ph type="title"/>
          </p:nvPr>
        </p:nvSpPr>
        <p:spPr>
          <a:xfrm>
            <a:off x="311699" y="555600"/>
            <a:ext cx="2808001" cy="755700"/>
          </a:xfrm>
          <a:prstGeom prst="rect">
            <a:avLst/>
          </a:prstGeom>
        </p:spPr>
        <p:txBody>
          <a:bodyPr anchor="b"/>
          <a:lstStyle>
            <a:lvl1pPr>
              <a:defRPr sz="2400"/>
            </a:lvl1pPr>
          </a:lstStyle>
          <a:p>
            <a:pPr/>
            <a:r>
              <a:t>Title Text</a:t>
            </a:r>
          </a:p>
        </p:txBody>
      </p:sp>
      <p:sp>
        <p:nvSpPr>
          <p:cNvPr id="56" name="Body Level One…"/>
          <p:cNvSpPr txBox="1"/>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64" name="Title Text"/>
          <p:cNvSpPr txBox="1"/>
          <p:nvPr>
            <p:ph type="title"/>
          </p:nvPr>
        </p:nvSpPr>
        <p:spPr>
          <a:xfrm>
            <a:off x="490250" y="450149"/>
            <a:ext cx="6367801" cy="4090801"/>
          </a:xfrm>
          <a:prstGeom prst="rect">
            <a:avLst/>
          </a:prstGeom>
        </p:spPr>
        <p:txBody>
          <a:bodyPr anchor="ctr"/>
          <a:lstStyle>
            <a:lvl1pPr>
              <a:defRPr sz="4800"/>
            </a:lvl1p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72" name="Google Shape;36;p9"/>
          <p:cNvSpPr/>
          <p:nvPr/>
        </p:nvSpPr>
        <p:spPr>
          <a:xfrm>
            <a:off x="4572000" y="-125"/>
            <a:ext cx="4572000" cy="5143501"/>
          </a:xfrm>
          <a:prstGeom prst="rect">
            <a:avLst/>
          </a:prstGeom>
          <a:solidFill>
            <a:srgbClr val="EEEEEE"/>
          </a:solidFill>
          <a:ln w="12700">
            <a:miter lim="400000"/>
          </a:ln>
        </p:spPr>
        <p:txBody>
          <a:bodyPr lIns="0" tIns="0" rIns="0" bIns="0" anchor="ctr"/>
          <a:lstStyle/>
          <a:p>
            <a:pPr/>
          </a:p>
        </p:txBody>
      </p:sp>
      <p:sp>
        <p:nvSpPr>
          <p:cNvPr id="73" name="Title Text"/>
          <p:cNvSpPr txBox="1"/>
          <p:nvPr>
            <p:ph type="title"/>
          </p:nvPr>
        </p:nvSpPr>
        <p:spPr>
          <a:xfrm>
            <a:off x="265500" y="1233175"/>
            <a:ext cx="4045200" cy="1482301"/>
          </a:xfrm>
          <a:prstGeom prst="rect">
            <a:avLst/>
          </a:prstGeom>
        </p:spPr>
        <p:txBody>
          <a:bodyPr anchor="b"/>
          <a:lstStyle>
            <a:lvl1pPr algn="ctr">
              <a:defRPr sz="4200"/>
            </a:lvl1pPr>
          </a:lstStyle>
          <a:p>
            <a:pPr/>
            <a:r>
              <a:t>Title Text</a:t>
            </a:r>
          </a:p>
        </p:txBody>
      </p:sp>
      <p:sp>
        <p:nvSpPr>
          <p:cNvPr id="74" name="Body Level One…"/>
          <p:cNvSpPr txBox="1"/>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pPr/>
            <a:r>
              <a:t>Body Level One</a:t>
            </a:r>
          </a:p>
          <a:p>
            <a:pPr lvl="1"/>
            <a:r>
              <a:t>Body Level Two</a:t>
            </a:r>
          </a:p>
          <a:p>
            <a:pPr lvl="2"/>
            <a:r>
              <a:t>Body Level Three</a:t>
            </a:r>
          </a:p>
          <a:p>
            <a:pPr lvl="3"/>
            <a:r>
              <a:t>Body Level Four</a:t>
            </a:r>
          </a:p>
          <a:p>
            <a:pPr lvl="4"/>
            <a:r>
              <a:t>Body Level Five</a:t>
            </a:r>
          </a:p>
        </p:txBody>
      </p:sp>
      <p:sp>
        <p:nvSpPr>
          <p:cNvPr id="75" name="Google Shape;39;p9"/>
          <p:cNvSpPr txBox="1"/>
          <p:nvPr>
            <p:ph type="body" sz="half" idx="21"/>
          </p:nvPr>
        </p:nvSpPr>
        <p:spPr>
          <a:xfrm>
            <a:off x="4939500" y="724074"/>
            <a:ext cx="3837000" cy="3695102"/>
          </a:xfrm>
          <a:prstGeom prst="rect">
            <a:avLst/>
          </a:prstGeom>
        </p:spPr>
        <p:txBody>
          <a:bodyPr anchor="ctr"/>
          <a:lstStyle/>
          <a:p>
            <a:pP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83" name="Body Level One…"/>
          <p:cNvSpPr txBox="1"/>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311699" y="445025"/>
            <a:ext cx="8520602" cy="5727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r>
              <a:t>Title Text</a:t>
            </a:r>
          </a:p>
        </p:txBody>
      </p:sp>
      <p:sp>
        <p:nvSpPr>
          <p:cNvPr id="3" name="Body Level One…"/>
          <p:cNvSpPr txBox="1"/>
          <p:nvPr>
            <p:ph type="body" idx="1"/>
          </p:nvPr>
        </p:nvSpPr>
        <p:spPr>
          <a:xfrm>
            <a:off x="311699" y="1152475"/>
            <a:ext cx="8520602" cy="34164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684345" y="4700819"/>
            <a:ext cx="336814" cy="318396"/>
          </a:xfrm>
          <a:prstGeom prst="rect">
            <a:avLst/>
          </a:prstGeom>
          <a:ln w="12700">
            <a:miter lim="400000"/>
          </a:ln>
        </p:spPr>
        <p:txBody>
          <a:bodyPr wrap="none" lIns="91424" tIns="91424" rIns="91424" bIns="91424" anchor="ctr">
            <a:normAutofit fontScale="100000" lnSpcReduction="0"/>
          </a:bodyPr>
          <a:lstStyle>
            <a:lvl1pPr algn="r">
              <a:defRPr sz="1000">
                <a:solidFill>
                  <a:schemeClr val="accent2">
                    <a:lumOff val="21764"/>
                  </a:schemeClr>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b="0" baseline="0" cap="none" i="0" spc="0" strike="noStrike" sz="1800" u="none">
          <a:solidFill>
            <a:schemeClr val="accent2">
              <a:lumOff val="21764"/>
            </a:schemeClr>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hyperlink" Target="http://drive.google.com/file/d/1pl053bvYzESpIcUaKqfUMiSw1iYOkdgU/view" TargetMode="External"/><Relationship Id="rId8"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9.png"/><Relationship Id="rId5" Type="http://schemas.openxmlformats.org/officeDocument/2006/relationships/hyperlink" Target="http://drive.google.com/file/d/1FxC5tLw2B6NizxZnsg3lySQ4y_RXLVHI/view" TargetMode="External"/><Relationship Id="rId6" Type="http://schemas.openxmlformats.org/officeDocument/2006/relationships/image" Target="../media/image2.jpeg"/><Relationship Id="rId7" Type="http://schemas.openxmlformats.org/officeDocument/2006/relationships/image" Target="../media/image2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9" name="Google Shape;54;p13" descr="Google Shape;54;p13"/>
          <p:cNvPicPr>
            <a:picLocks noChangeAspect="1"/>
          </p:cNvPicPr>
          <p:nvPr/>
        </p:nvPicPr>
        <p:blipFill>
          <a:blip r:embed="rId2">
            <a:extLst/>
          </a:blip>
          <a:stretch>
            <a:fillRect/>
          </a:stretch>
        </p:blipFill>
        <p:spPr>
          <a:xfrm>
            <a:off x="0" y="0"/>
            <a:ext cx="9143981" cy="514350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Google Shape;135;p23"/>
          <p:cNvSpPr txBox="1"/>
          <p:nvPr>
            <p:ph type="ctrTitle"/>
          </p:nvPr>
        </p:nvSpPr>
        <p:spPr>
          <a:xfrm>
            <a:off x="311707" y="242650"/>
            <a:ext cx="8520602" cy="2052599"/>
          </a:xfrm>
          <a:prstGeom prst="rect">
            <a:avLst/>
          </a:prstGeom>
        </p:spPr>
        <p:txBody>
          <a:bodyPr/>
          <a:lstStyle>
            <a:lvl1pPr>
              <a:defRPr sz="2300"/>
            </a:lvl1pPr>
          </a:lstStyle>
          <a:p>
            <a:pPr/>
            <a:r>
              <a:t>If a country is young in its chronological age, then it is notable that winning a medal at this point may have counted for another country in the past.</a:t>
            </a:r>
          </a:p>
        </p:txBody>
      </p:sp>
      <p:sp>
        <p:nvSpPr>
          <p:cNvPr id="168" name="Google Shape;136;p23"/>
          <p:cNvSpPr txBox="1"/>
          <p:nvPr>
            <p:ph type="subTitle" sz="quarter" idx="1"/>
          </p:nvPr>
        </p:nvSpPr>
        <p:spPr>
          <a:xfrm>
            <a:off x="311699" y="3366599"/>
            <a:ext cx="8520602" cy="792601"/>
          </a:xfrm>
          <a:prstGeom prst="rect">
            <a:avLst/>
          </a:prstGeom>
        </p:spPr>
        <p:txBody>
          <a:bodyPr/>
          <a:lstStyle/>
          <a:p>
            <a:pPr marL="0" indent="0" defTabSz="859536">
              <a:lnSpc>
                <a:spcPct val="72000"/>
              </a:lnSpc>
              <a:defRPr sz="1598"/>
            </a:pPr>
            <a:r>
              <a:t>Kosovo has one medal, as of 1990, but was previously considered part of Serbia</a:t>
            </a:r>
            <a:endParaRPr sz="1879"/>
          </a:p>
          <a:p>
            <a:pPr marL="0" indent="0" defTabSz="859536">
              <a:lnSpc>
                <a:spcPct val="72000"/>
              </a:lnSpc>
              <a:defRPr sz="2162"/>
            </a:pPr>
            <a:endParaRPr sz="1879"/>
          </a:p>
          <a:p>
            <a:pPr marL="0" indent="0" defTabSz="859536">
              <a:lnSpc>
                <a:spcPct val="72000"/>
              </a:lnSpc>
              <a:defRPr sz="1598"/>
            </a:pPr>
            <a:r>
              <a:t>War impacts how people are able to compete for their birth country.</a:t>
            </a:r>
          </a:p>
        </p:txBody>
      </p:sp>
      <p:sp>
        <p:nvSpPr>
          <p:cNvPr id="169" name="Google Shape;137;p23"/>
          <p:cNvSpPr txBox="1"/>
          <p:nvPr/>
        </p:nvSpPr>
        <p:spPr>
          <a:xfrm>
            <a:off x="1454849" y="398699"/>
            <a:ext cx="6234301" cy="6021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a:defRPr sz="2700">
                <a:solidFill>
                  <a:srgbClr val="0285C7"/>
                </a:solidFill>
                <a:latin typeface="Roboto"/>
                <a:ea typeface="Roboto"/>
                <a:cs typeface="Roboto"/>
                <a:sym typeface="Roboto"/>
              </a:defRPr>
            </a:lvl1pPr>
          </a:lstStyle>
          <a:p>
            <a:pPr/>
            <a:r>
              <a:t>Considerations</a:t>
            </a:r>
          </a:p>
        </p:txBody>
      </p:sp>
      <p:pic>
        <p:nvPicPr>
          <p:cNvPr id="170" name="Google Shape;138;p23" descr="Google Shape;138;p23"/>
          <p:cNvPicPr>
            <a:picLocks noChangeAspect="1"/>
          </p:cNvPicPr>
          <p:nvPr/>
        </p:nvPicPr>
        <p:blipFill>
          <a:blip r:embed="rId2">
            <a:extLst/>
          </a:blip>
          <a:stretch>
            <a:fillRect/>
          </a:stretch>
        </p:blipFill>
        <p:spPr>
          <a:xfrm>
            <a:off x="6765336" y="4419725"/>
            <a:ext cx="1966900" cy="34095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Google Shape;143;p24"/>
          <p:cNvSpPr txBox="1"/>
          <p:nvPr>
            <p:ph type="ctrTitle"/>
          </p:nvPr>
        </p:nvSpPr>
        <p:spPr>
          <a:xfrm>
            <a:off x="544349" y="342049"/>
            <a:ext cx="4854602" cy="602102"/>
          </a:xfrm>
          <a:prstGeom prst="rect">
            <a:avLst/>
          </a:prstGeom>
        </p:spPr>
        <p:txBody>
          <a:bodyPr/>
          <a:lstStyle>
            <a:lvl1pPr algn="l" defTabSz="868680">
              <a:defRPr sz="2280">
                <a:solidFill>
                  <a:srgbClr val="0285C7"/>
                </a:solidFill>
                <a:latin typeface="Roboto"/>
                <a:ea typeface="Roboto"/>
                <a:cs typeface="Roboto"/>
                <a:sym typeface="Roboto"/>
              </a:defRPr>
            </a:lvl1pPr>
          </a:lstStyle>
          <a:p>
            <a:pPr/>
            <a:r>
              <a:t>NEXT STEPS &amp; BEST PRACTICES</a:t>
            </a:r>
          </a:p>
        </p:txBody>
      </p:sp>
      <p:pic>
        <p:nvPicPr>
          <p:cNvPr id="173" name="Google Shape;144;p24" descr="Google Shape;144;p24"/>
          <p:cNvPicPr>
            <a:picLocks noChangeAspect="1"/>
          </p:cNvPicPr>
          <p:nvPr/>
        </p:nvPicPr>
        <p:blipFill>
          <a:blip r:embed="rId3">
            <a:extLst/>
          </a:blip>
          <a:stretch>
            <a:fillRect/>
          </a:stretch>
        </p:blipFill>
        <p:spPr>
          <a:xfrm>
            <a:off x="6398724" y="1270299"/>
            <a:ext cx="1855776" cy="2602902"/>
          </a:xfrm>
          <a:prstGeom prst="rect">
            <a:avLst/>
          </a:prstGeom>
          <a:ln w="38100">
            <a:solidFill>
              <a:srgbClr val="FFD966"/>
            </a:solidFill>
          </a:ln>
        </p:spPr>
      </p:pic>
      <p:sp>
        <p:nvSpPr>
          <p:cNvPr id="174" name="Google Shape;145;p24"/>
          <p:cNvSpPr txBox="1"/>
          <p:nvPr/>
        </p:nvSpPr>
        <p:spPr>
          <a:xfrm>
            <a:off x="544350" y="935674"/>
            <a:ext cx="5210100" cy="34159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457200" indent="-311150">
              <a:buClr>
                <a:schemeClr val="accent2">
                  <a:lumOff val="21764"/>
                </a:schemeClr>
              </a:buClr>
              <a:buSzPts val="1300"/>
              <a:buFont typeface="Arial"/>
              <a:buChar char="●"/>
              <a:defRPr sz="1300">
                <a:solidFill>
                  <a:schemeClr val="accent2">
                    <a:lumOff val="21764"/>
                  </a:schemeClr>
                </a:solidFill>
              </a:defRPr>
            </a:pPr>
            <a:r>
              <a:t>Utilize historical data to forecast participation trends for Paris 2024 and LA 2028.</a:t>
            </a:r>
          </a:p>
          <a:p>
            <a:pPr indent="457200"/>
            <a:endParaRPr sz="1300">
              <a:solidFill>
                <a:schemeClr val="accent2">
                  <a:lumOff val="21764"/>
                </a:schemeClr>
              </a:solidFill>
            </a:endParaRPr>
          </a:p>
          <a:p>
            <a:pPr marL="457200" indent="-311150">
              <a:buClr>
                <a:schemeClr val="accent2">
                  <a:lumOff val="21764"/>
                </a:schemeClr>
              </a:buClr>
              <a:buSzPts val="1300"/>
              <a:buFont typeface="Arial"/>
              <a:buChar char="●"/>
              <a:defRPr sz="1300">
                <a:solidFill>
                  <a:schemeClr val="accent2">
                    <a:lumOff val="21764"/>
                  </a:schemeClr>
                </a:solidFill>
              </a:defRPr>
            </a:pPr>
            <a:r>
              <a:t>Analyze the correlation between unique uniform designs and athletic success.</a:t>
            </a:r>
          </a:p>
          <a:p>
            <a:pPr indent="457200"/>
            <a:endParaRPr sz="1300">
              <a:solidFill>
                <a:schemeClr val="accent2">
                  <a:lumOff val="21764"/>
                </a:schemeClr>
              </a:solidFill>
            </a:endParaRPr>
          </a:p>
          <a:p>
            <a:pPr marL="457200" indent="-311150">
              <a:buClr>
                <a:schemeClr val="accent2">
                  <a:lumOff val="21764"/>
                </a:schemeClr>
              </a:buClr>
              <a:buSzPts val="1300"/>
              <a:buFont typeface="Arial"/>
              <a:buChar char="●"/>
              <a:defRPr sz="1300">
                <a:solidFill>
                  <a:schemeClr val="accent2">
                    <a:lumOff val="21764"/>
                  </a:schemeClr>
                </a:solidFill>
              </a:defRPr>
            </a:pPr>
            <a:r>
              <a:t>Determine the relationship of financial investments in Olympic teams and athletic performance.</a:t>
            </a:r>
          </a:p>
          <a:p>
            <a:pPr indent="457200"/>
            <a:endParaRPr sz="1300">
              <a:solidFill>
                <a:schemeClr val="accent2">
                  <a:lumOff val="21764"/>
                </a:schemeClr>
              </a:solidFill>
            </a:endParaRPr>
          </a:p>
          <a:p>
            <a:pPr marL="457200" indent="-311150">
              <a:buClr>
                <a:schemeClr val="accent2">
                  <a:lumOff val="21764"/>
                </a:schemeClr>
              </a:buClr>
              <a:buSzPts val="1300"/>
              <a:buFont typeface="Arial"/>
              <a:buChar char="●"/>
              <a:defRPr sz="1300">
                <a:solidFill>
                  <a:schemeClr val="accent2">
                    <a:lumOff val="21764"/>
                  </a:schemeClr>
                </a:solidFill>
              </a:defRPr>
            </a:pPr>
            <a:r>
              <a:t>Explore the correlation between a country's economic indicators (GDP, population size, etc.) and its success in the Olympics.</a:t>
            </a:r>
          </a:p>
          <a:p>
            <a:pPr indent="457200"/>
            <a:endParaRPr sz="1300">
              <a:solidFill>
                <a:schemeClr val="accent2">
                  <a:lumOff val="21764"/>
                </a:schemeClr>
              </a:solidFill>
            </a:endParaRPr>
          </a:p>
          <a:p>
            <a:pPr marL="457200" indent="-311150">
              <a:buClr>
                <a:schemeClr val="accent2">
                  <a:lumOff val="21764"/>
                </a:schemeClr>
              </a:buClr>
              <a:buSzPts val="1300"/>
              <a:buFont typeface="Arial"/>
              <a:buChar char="●"/>
              <a:defRPr sz="1300">
                <a:solidFill>
                  <a:schemeClr val="accent2">
                    <a:lumOff val="21764"/>
                  </a:schemeClr>
                </a:solidFill>
              </a:defRPr>
            </a:pPr>
            <a:r>
              <a:t>Targeted talent development for promising female athletes.</a:t>
            </a:r>
          </a:p>
          <a:p>
            <a:pPr indent="457200"/>
            <a:endParaRPr sz="1300">
              <a:solidFill>
                <a:schemeClr val="accent2">
                  <a:lumOff val="21764"/>
                </a:schemeClr>
              </a:solidFill>
            </a:endParaRPr>
          </a:p>
          <a:p>
            <a:pPr marL="457200" indent="-311150">
              <a:buClr>
                <a:schemeClr val="accent2">
                  <a:lumOff val="21764"/>
                </a:schemeClr>
              </a:buClr>
              <a:buSzPts val="1300"/>
              <a:buFont typeface="Arial"/>
              <a:buChar char="●"/>
              <a:defRPr sz="1300">
                <a:solidFill>
                  <a:schemeClr val="accent2">
                    <a:lumOff val="21764"/>
                  </a:schemeClr>
                </a:solidFill>
              </a:defRPr>
            </a:pPr>
            <a:r>
              <a:t>Partnerships and sponsorships committed to promoting gender equality in sports.</a:t>
            </a:r>
          </a:p>
        </p:txBody>
      </p:sp>
      <p:pic>
        <p:nvPicPr>
          <p:cNvPr id="175" name="Google Shape;146;p24" descr="Google Shape;146;p24"/>
          <p:cNvPicPr>
            <a:picLocks noChangeAspect="1"/>
          </p:cNvPicPr>
          <p:nvPr/>
        </p:nvPicPr>
        <p:blipFill>
          <a:blip r:embed="rId4">
            <a:extLst/>
          </a:blip>
          <a:stretch>
            <a:fillRect/>
          </a:stretch>
        </p:blipFill>
        <p:spPr>
          <a:xfrm>
            <a:off x="6765336" y="4419725"/>
            <a:ext cx="1966900" cy="34095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9" name="Google Shape;151;p25" descr="Google Shape;151;p25"/>
          <p:cNvPicPr>
            <a:picLocks noChangeAspect="1"/>
          </p:cNvPicPr>
          <p:nvPr/>
        </p:nvPicPr>
        <p:blipFill>
          <a:blip r:embed="rId2">
            <a:extLst/>
          </a:blip>
          <a:stretch>
            <a:fillRect/>
          </a:stretch>
        </p:blipFill>
        <p:spPr>
          <a:xfrm>
            <a:off x="0" y="0"/>
            <a:ext cx="9144000" cy="514350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Google Shape;67;p15"/>
          <p:cNvSpPr txBox="1"/>
          <p:nvPr>
            <p:ph type="subTitle" sz="half" idx="1"/>
          </p:nvPr>
        </p:nvSpPr>
        <p:spPr>
          <a:xfrm>
            <a:off x="544350" y="1088699"/>
            <a:ext cx="5013000" cy="2440502"/>
          </a:xfrm>
          <a:prstGeom prst="rect">
            <a:avLst/>
          </a:prstGeom>
        </p:spPr>
        <p:txBody>
          <a:bodyPr/>
          <a:lstStyle/>
          <a:p>
            <a:pPr marL="0" indent="0" algn="l" defTabSz="749808">
              <a:lnSpc>
                <a:spcPct val="80000"/>
              </a:lnSpc>
              <a:defRPr sz="1148"/>
            </a:pPr>
            <a:r>
              <a:t>The Olympic Strategy</a:t>
            </a:r>
          </a:p>
          <a:p>
            <a:pPr marL="0" indent="0" algn="l" defTabSz="749808">
              <a:lnSpc>
                <a:spcPct val="80000"/>
              </a:lnSpc>
              <a:defRPr sz="2296"/>
            </a:pPr>
            <a:endParaRPr sz="1148"/>
          </a:p>
          <a:p>
            <a:pPr marL="374904" indent="-261391" algn="l" defTabSz="749808">
              <a:lnSpc>
                <a:spcPct val="80000"/>
              </a:lnSpc>
              <a:buClr>
                <a:schemeClr val="accent2">
                  <a:lumOff val="21764"/>
                </a:schemeClr>
              </a:buClr>
              <a:buSzPts val="1100"/>
              <a:buFont typeface="Arial"/>
              <a:buChar char="●"/>
              <a:defRPr sz="1148"/>
            </a:pPr>
            <a:r>
              <a:t>With Paris 2024 and LA 2028 on the horizon, the Olympic Committee should aim to enhance female participation.</a:t>
            </a:r>
          </a:p>
          <a:p>
            <a:pPr marL="0" indent="374904" algn="l" defTabSz="749808">
              <a:lnSpc>
                <a:spcPct val="80000"/>
              </a:lnSpc>
              <a:defRPr sz="2296"/>
            </a:pPr>
            <a:endParaRPr sz="1148"/>
          </a:p>
          <a:p>
            <a:pPr marL="374904" indent="-261391" algn="l" defTabSz="749808">
              <a:lnSpc>
                <a:spcPct val="80000"/>
              </a:lnSpc>
              <a:buClr>
                <a:schemeClr val="accent2">
                  <a:lumOff val="21764"/>
                </a:schemeClr>
              </a:buClr>
              <a:buSzPts val="1100"/>
              <a:buFont typeface="Arial"/>
              <a:buChar char="●"/>
              <a:defRPr sz="1148"/>
            </a:pPr>
            <a:r>
              <a:t>Hypothesis: A higher presence of successful female athletes from a country positively impacts the participation of women from that country in the Olympics.</a:t>
            </a:r>
          </a:p>
          <a:p>
            <a:pPr marL="0" indent="374904" algn="l" defTabSz="749808">
              <a:lnSpc>
                <a:spcPct val="80000"/>
              </a:lnSpc>
              <a:defRPr sz="2296"/>
            </a:pPr>
            <a:endParaRPr sz="1148"/>
          </a:p>
          <a:p>
            <a:pPr marL="374904" indent="-261391" algn="l" defTabSz="749808">
              <a:lnSpc>
                <a:spcPct val="80000"/>
              </a:lnSpc>
              <a:buClr>
                <a:schemeClr val="accent2">
                  <a:lumOff val="21764"/>
                </a:schemeClr>
              </a:buClr>
              <a:buSzPts val="1100"/>
              <a:buFont typeface="Arial"/>
              <a:buChar char="●"/>
              <a:defRPr sz="1148"/>
            </a:pPr>
            <a:r>
              <a:t>The vision: An Olympics where women's participation is celebrated and encouraged at all levels.</a:t>
            </a:r>
          </a:p>
          <a:p>
            <a:pPr marL="0" indent="374904" algn="l" defTabSz="749808">
              <a:lnSpc>
                <a:spcPct val="80000"/>
              </a:lnSpc>
              <a:defRPr sz="2296"/>
            </a:pPr>
            <a:endParaRPr sz="1148"/>
          </a:p>
          <a:p>
            <a:pPr marL="374904" indent="-261391" algn="l" defTabSz="749808">
              <a:lnSpc>
                <a:spcPct val="80000"/>
              </a:lnSpc>
              <a:buClr>
                <a:schemeClr val="accent2">
                  <a:lumOff val="21764"/>
                </a:schemeClr>
              </a:buClr>
              <a:buSzPts val="1100"/>
              <a:buFont typeface="Arial"/>
              <a:buChar char="●"/>
              <a:defRPr sz="1148"/>
            </a:pPr>
            <a:r>
              <a:t>Main Goal: Increase women's participation and representation across all Olympic events.</a:t>
            </a:r>
          </a:p>
          <a:p>
            <a:pPr marL="0" indent="0" algn="l" defTabSz="749808">
              <a:lnSpc>
                <a:spcPct val="80000"/>
              </a:lnSpc>
              <a:defRPr sz="2296"/>
            </a:pPr>
            <a:endParaRPr sz="1148"/>
          </a:p>
          <a:p>
            <a:pPr marL="0" indent="0" algn="l" defTabSz="749808">
              <a:lnSpc>
                <a:spcPct val="80000"/>
              </a:lnSpc>
              <a:defRPr sz="2296"/>
            </a:pPr>
            <a:endParaRPr sz="1148"/>
          </a:p>
          <a:p>
            <a:pPr marL="0" indent="0" algn="l" defTabSz="749808">
              <a:lnSpc>
                <a:spcPct val="80000"/>
              </a:lnSpc>
              <a:defRPr sz="1148">
                <a:solidFill>
                  <a:srgbClr val="DF0024"/>
                </a:solidFill>
              </a:defRPr>
            </a:pPr>
            <a:r>
              <a:t>OUR ASK: IDENTIFY PRIME LOCATIONS THAT OPTIMIZE WOMEN'S PARTICIPATION THROUGHOUT THE OLYMPICS</a:t>
            </a:r>
          </a:p>
        </p:txBody>
      </p:sp>
      <p:pic>
        <p:nvPicPr>
          <p:cNvPr id="112" name="Google Shape;68;p15" descr="Google Shape;68;p15"/>
          <p:cNvPicPr>
            <a:picLocks noChangeAspect="1"/>
          </p:cNvPicPr>
          <p:nvPr/>
        </p:nvPicPr>
        <p:blipFill>
          <a:blip r:embed="rId3">
            <a:extLst/>
          </a:blip>
          <a:srcRect l="0" t="2839" r="0" b="2839"/>
          <a:stretch>
            <a:fillRect/>
          </a:stretch>
        </p:blipFill>
        <p:spPr>
          <a:xfrm>
            <a:off x="6530275" y="315232"/>
            <a:ext cx="1889076" cy="1266268"/>
          </a:xfrm>
          <a:prstGeom prst="rect">
            <a:avLst/>
          </a:prstGeom>
          <a:ln w="38100">
            <a:solidFill>
              <a:srgbClr val="FF0000"/>
            </a:solidFill>
          </a:ln>
        </p:spPr>
      </p:pic>
      <p:pic>
        <p:nvPicPr>
          <p:cNvPr id="113" name="Google Shape;69;p15" descr="Google Shape;69;p15"/>
          <p:cNvPicPr>
            <a:picLocks noChangeAspect="1"/>
          </p:cNvPicPr>
          <p:nvPr/>
        </p:nvPicPr>
        <p:blipFill>
          <a:blip r:embed="rId4">
            <a:extLst/>
          </a:blip>
          <a:stretch>
            <a:fillRect/>
          </a:stretch>
        </p:blipFill>
        <p:spPr>
          <a:xfrm>
            <a:off x="6765336" y="4419725"/>
            <a:ext cx="1966900" cy="340951"/>
          </a:xfrm>
          <a:prstGeom prst="rect">
            <a:avLst/>
          </a:prstGeom>
          <a:ln w="12700">
            <a:miter lim="400000"/>
          </a:ln>
        </p:spPr>
      </p:pic>
      <p:sp>
        <p:nvSpPr>
          <p:cNvPr id="114" name="Google Shape;70;p15"/>
          <p:cNvSpPr txBox="1"/>
          <p:nvPr>
            <p:ph type="ctrTitle"/>
          </p:nvPr>
        </p:nvSpPr>
        <p:spPr>
          <a:xfrm>
            <a:off x="544350" y="342049"/>
            <a:ext cx="5765701" cy="602102"/>
          </a:xfrm>
          <a:prstGeom prst="rect">
            <a:avLst/>
          </a:prstGeom>
        </p:spPr>
        <p:txBody>
          <a:bodyPr/>
          <a:lstStyle>
            <a:lvl1pPr algn="l" defTabSz="877823">
              <a:defRPr sz="2592">
                <a:solidFill>
                  <a:srgbClr val="0285C7"/>
                </a:solidFill>
                <a:latin typeface="Roboto"/>
                <a:ea typeface="Roboto"/>
                <a:cs typeface="Roboto"/>
                <a:sym typeface="Roboto"/>
              </a:defRPr>
            </a:lvl1pPr>
          </a:lstStyle>
          <a:p>
            <a:pPr/>
            <a:r>
              <a:t>PROBLEM DEFINITION &amp; CONTEXT</a:t>
            </a:r>
          </a:p>
        </p:txBody>
      </p:sp>
      <p:grpSp>
        <p:nvGrpSpPr>
          <p:cNvPr id="117" name="Google Shape;71;p15"/>
          <p:cNvGrpSpPr/>
          <p:nvPr/>
        </p:nvGrpSpPr>
        <p:grpSpPr>
          <a:xfrm>
            <a:off x="6643675" y="2773188"/>
            <a:ext cx="2420401" cy="1024201"/>
            <a:chOff x="0" y="0"/>
            <a:chExt cx="2420400" cy="1024199"/>
          </a:xfrm>
        </p:grpSpPr>
        <p:sp>
          <p:nvSpPr>
            <p:cNvPr id="115" name="Rectangle"/>
            <p:cNvSpPr/>
            <p:nvPr/>
          </p:nvSpPr>
          <p:spPr>
            <a:xfrm>
              <a:off x="-1" y="0"/>
              <a:ext cx="2420402" cy="1024200"/>
            </a:xfrm>
            <a:prstGeom prst="rect">
              <a:avLst/>
            </a:prstGeom>
            <a:solidFill>
              <a:srgbClr val="FFFF00"/>
            </a:solidFill>
            <a:ln w="12700" cap="flat">
              <a:noFill/>
              <a:miter lim="400000"/>
            </a:ln>
            <a:effectLst/>
          </p:spPr>
          <p:txBody>
            <a:bodyPr wrap="square" lIns="0" tIns="0" rIns="0" bIns="0" numCol="1" anchor="t">
              <a:noAutofit/>
            </a:bodyPr>
            <a:lstStyle/>
            <a:p>
              <a:pPr>
                <a:defRPr sz="1800">
                  <a:solidFill>
                    <a:schemeClr val="accent2">
                      <a:lumOff val="21764"/>
                    </a:schemeClr>
                  </a:solidFill>
                </a:defRPr>
              </a:pPr>
            </a:p>
          </p:txBody>
        </p:sp>
        <p:sp>
          <p:nvSpPr>
            <p:cNvPr id="116" name="Enter graph of participation thru the years"/>
            <p:cNvSpPr txBox="1"/>
            <p:nvPr/>
          </p:nvSpPr>
          <p:spPr>
            <a:xfrm>
              <a:off x="-1" y="0"/>
              <a:ext cx="2420402" cy="97547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defRPr sz="1800">
                  <a:solidFill>
                    <a:schemeClr val="accent2">
                      <a:lumOff val="21764"/>
                    </a:schemeClr>
                  </a:solidFill>
                </a:defRPr>
              </a:lvl1pPr>
            </a:lstStyle>
            <a:p>
              <a:pPr/>
              <a:r>
                <a:t>Enter graph of participation thru the years </a:t>
              </a:r>
            </a:p>
          </p:txBody>
        </p:sp>
      </p:grpSp>
      <p:pic>
        <p:nvPicPr>
          <p:cNvPr id="118" name="Google Shape;72;p15" descr="Google Shape;72;p15"/>
          <p:cNvPicPr>
            <a:picLocks noChangeAspect="1"/>
          </p:cNvPicPr>
          <p:nvPr/>
        </p:nvPicPr>
        <p:blipFill>
          <a:blip r:embed="rId5">
            <a:extLst/>
          </a:blip>
          <a:stretch>
            <a:fillRect/>
          </a:stretch>
        </p:blipFill>
        <p:spPr>
          <a:xfrm>
            <a:off x="5832493" y="1692923"/>
            <a:ext cx="3231583" cy="261537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122" name="Google Shape;77;p16" descr="Google Shape;77;p16"/>
          <p:cNvPicPr>
            <a:picLocks noChangeAspect="1"/>
          </p:cNvPicPr>
          <p:nvPr/>
        </p:nvPicPr>
        <p:blipFill>
          <a:blip r:embed="rId2">
            <a:extLst/>
          </a:blip>
          <a:stretch>
            <a:fillRect/>
          </a:stretch>
        </p:blipFill>
        <p:spPr>
          <a:xfrm>
            <a:off x="1272575" y="152400"/>
            <a:ext cx="6598840" cy="4838704"/>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4" name="Google Shape;82;p17" descr="Google Shape;82;p17"/>
          <p:cNvPicPr>
            <a:picLocks noChangeAspect="1"/>
          </p:cNvPicPr>
          <p:nvPr/>
        </p:nvPicPr>
        <p:blipFill>
          <a:blip r:embed="rId3">
            <a:extLst/>
          </a:blip>
          <a:stretch>
            <a:fillRect/>
          </a:stretch>
        </p:blipFill>
        <p:spPr>
          <a:xfrm>
            <a:off x="7444675" y="2302124"/>
            <a:ext cx="1287551" cy="1851626"/>
          </a:xfrm>
          <a:prstGeom prst="rect">
            <a:avLst/>
          </a:prstGeom>
          <a:ln w="38100">
            <a:solidFill>
              <a:srgbClr val="0000FF"/>
            </a:solidFill>
          </a:ln>
        </p:spPr>
      </p:pic>
      <p:sp>
        <p:nvSpPr>
          <p:cNvPr id="125" name="Google Shape;83;p17"/>
          <p:cNvSpPr txBox="1"/>
          <p:nvPr>
            <p:ph type="ctrTitle"/>
          </p:nvPr>
        </p:nvSpPr>
        <p:spPr>
          <a:xfrm>
            <a:off x="544349" y="342049"/>
            <a:ext cx="7276502" cy="602102"/>
          </a:xfrm>
          <a:prstGeom prst="rect">
            <a:avLst/>
          </a:prstGeom>
        </p:spPr>
        <p:txBody>
          <a:bodyPr/>
          <a:lstStyle>
            <a:lvl1pPr algn="l" defTabSz="850391">
              <a:defRPr sz="2511">
                <a:solidFill>
                  <a:srgbClr val="0285C7"/>
                </a:solidFill>
                <a:latin typeface="Roboto"/>
                <a:ea typeface="Roboto"/>
                <a:cs typeface="Roboto"/>
                <a:sym typeface="Roboto"/>
              </a:defRPr>
            </a:lvl1pPr>
          </a:lstStyle>
          <a:p>
            <a:pPr/>
            <a:r>
              <a:t>DATA SELECTION AND STRATEGIC CLEANING</a:t>
            </a:r>
          </a:p>
        </p:txBody>
      </p:sp>
      <p:pic>
        <p:nvPicPr>
          <p:cNvPr id="126" name="Google Shape;84;p17" descr="Google Shape;84;p17"/>
          <p:cNvPicPr>
            <a:picLocks noChangeAspect="1"/>
          </p:cNvPicPr>
          <p:nvPr/>
        </p:nvPicPr>
        <p:blipFill>
          <a:blip r:embed="rId4">
            <a:extLst/>
          </a:blip>
          <a:stretch>
            <a:fillRect/>
          </a:stretch>
        </p:blipFill>
        <p:spPr>
          <a:xfrm>
            <a:off x="996675" y="1356101"/>
            <a:ext cx="5979799" cy="2877874"/>
          </a:xfrm>
          <a:prstGeom prst="rect">
            <a:avLst/>
          </a:prstGeom>
          <a:ln w="12700">
            <a:miter lim="400000"/>
          </a:ln>
        </p:spPr>
      </p:pic>
      <p:pic>
        <p:nvPicPr>
          <p:cNvPr id="127" name="Google Shape;85;p17" descr="Google Shape;85;p17"/>
          <p:cNvPicPr>
            <a:picLocks noChangeAspect="1"/>
          </p:cNvPicPr>
          <p:nvPr/>
        </p:nvPicPr>
        <p:blipFill>
          <a:blip r:embed="rId5">
            <a:extLst/>
          </a:blip>
          <a:stretch>
            <a:fillRect/>
          </a:stretch>
        </p:blipFill>
        <p:spPr>
          <a:xfrm>
            <a:off x="703677" y="1224149"/>
            <a:ext cx="1129300" cy="975825"/>
          </a:xfrm>
          <a:prstGeom prst="rect">
            <a:avLst/>
          </a:prstGeom>
          <a:ln w="12700">
            <a:miter lim="400000"/>
          </a:ln>
        </p:spPr>
      </p:pic>
      <p:pic>
        <p:nvPicPr>
          <p:cNvPr id="128" name="Google Shape;86;p17" descr="Google Shape;86;p17"/>
          <p:cNvPicPr>
            <a:picLocks noChangeAspect="1"/>
          </p:cNvPicPr>
          <p:nvPr/>
        </p:nvPicPr>
        <p:blipFill>
          <a:blip r:embed="rId6">
            <a:extLst/>
          </a:blip>
          <a:stretch>
            <a:fillRect/>
          </a:stretch>
        </p:blipFill>
        <p:spPr>
          <a:xfrm>
            <a:off x="6765336" y="4419725"/>
            <a:ext cx="1966900" cy="34095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Google Shape;91;p18"/>
          <p:cNvSpPr txBox="1"/>
          <p:nvPr>
            <p:ph type="ctrTitle"/>
          </p:nvPr>
        </p:nvSpPr>
        <p:spPr>
          <a:xfrm>
            <a:off x="544350" y="342049"/>
            <a:ext cx="4027800" cy="602102"/>
          </a:xfrm>
          <a:prstGeom prst="rect">
            <a:avLst/>
          </a:prstGeom>
        </p:spPr>
        <p:txBody>
          <a:bodyPr/>
          <a:lstStyle>
            <a:lvl1pPr algn="l" defTabSz="877823">
              <a:defRPr sz="2592">
                <a:solidFill>
                  <a:srgbClr val="0285C7"/>
                </a:solidFill>
                <a:latin typeface="Roboto"/>
                <a:ea typeface="Roboto"/>
                <a:cs typeface="Roboto"/>
                <a:sym typeface="Roboto"/>
              </a:defRPr>
            </a:lvl1pPr>
          </a:lstStyle>
          <a:p>
            <a:pPr/>
            <a:r>
              <a:t>GLOBAL PARTICIPATION</a:t>
            </a:r>
          </a:p>
        </p:txBody>
      </p:sp>
      <p:pic>
        <p:nvPicPr>
          <p:cNvPr id="133" name="Google Shape;92;p18" descr="Google Shape;92;p18"/>
          <p:cNvPicPr>
            <a:picLocks noChangeAspect="1"/>
          </p:cNvPicPr>
          <p:nvPr/>
        </p:nvPicPr>
        <p:blipFill>
          <a:blip r:embed="rId3">
            <a:extLst/>
          </a:blip>
          <a:stretch>
            <a:fillRect/>
          </a:stretch>
        </p:blipFill>
        <p:spPr>
          <a:xfrm>
            <a:off x="6765336" y="4419725"/>
            <a:ext cx="1966900" cy="340951"/>
          </a:xfrm>
          <a:prstGeom prst="rect">
            <a:avLst/>
          </a:prstGeom>
          <a:ln w="12700">
            <a:miter lim="400000"/>
          </a:ln>
        </p:spPr>
      </p:pic>
      <p:pic>
        <p:nvPicPr>
          <p:cNvPr id="134" name="Google Shape;93;p18" descr="Google Shape;93;p18"/>
          <p:cNvPicPr>
            <a:picLocks noChangeAspect="1"/>
          </p:cNvPicPr>
          <p:nvPr/>
        </p:nvPicPr>
        <p:blipFill>
          <a:blip r:embed="rId4">
            <a:extLst/>
          </a:blip>
          <a:stretch>
            <a:fillRect/>
          </a:stretch>
        </p:blipFill>
        <p:spPr>
          <a:xfrm>
            <a:off x="357125" y="2080174"/>
            <a:ext cx="2266376" cy="974401"/>
          </a:xfrm>
          <a:prstGeom prst="rect">
            <a:avLst/>
          </a:prstGeom>
          <a:ln w="12700">
            <a:miter lim="400000"/>
          </a:ln>
        </p:spPr>
      </p:pic>
      <p:pic>
        <p:nvPicPr>
          <p:cNvPr id="135" name="Google Shape;94;p18" descr="Google Shape;94;p18"/>
          <p:cNvPicPr>
            <a:picLocks noChangeAspect="1"/>
          </p:cNvPicPr>
          <p:nvPr/>
        </p:nvPicPr>
        <p:blipFill>
          <a:blip r:embed="rId5">
            <a:extLst/>
          </a:blip>
          <a:stretch>
            <a:fillRect/>
          </a:stretch>
        </p:blipFill>
        <p:spPr>
          <a:xfrm>
            <a:off x="357125" y="3054574"/>
            <a:ext cx="2266376" cy="1075451"/>
          </a:xfrm>
          <a:prstGeom prst="rect">
            <a:avLst/>
          </a:prstGeom>
          <a:ln w="12700">
            <a:miter lim="400000"/>
          </a:ln>
        </p:spPr>
      </p:pic>
      <p:pic>
        <p:nvPicPr>
          <p:cNvPr id="136" name="Google Shape;95;p18" descr="Google Shape;95;p18"/>
          <p:cNvPicPr>
            <a:picLocks noChangeAspect="1"/>
          </p:cNvPicPr>
          <p:nvPr/>
        </p:nvPicPr>
        <p:blipFill>
          <a:blip r:embed="rId6">
            <a:extLst/>
          </a:blip>
          <a:stretch>
            <a:fillRect/>
          </a:stretch>
        </p:blipFill>
        <p:spPr>
          <a:xfrm>
            <a:off x="357125" y="944150"/>
            <a:ext cx="2510226" cy="1136026"/>
          </a:xfrm>
          <a:prstGeom prst="rect">
            <a:avLst/>
          </a:prstGeom>
          <a:ln w="12700">
            <a:miter lim="400000"/>
          </a:ln>
        </p:spPr>
      </p:pic>
      <p:pic>
        <p:nvPicPr>
          <p:cNvPr id="137" name="Olympics Countries Supporting Female Athletes.movGoogle Shape;96;p18" descr="Olympics Countries Supporting Female Athletes.movGoogle Shape;96;p18">
            <a:hlinkClick r:id="rId7" invalidUrl="" action="" tgtFrame="" tooltip="" history="1" highlightClick="0" endSnd="0"/>
          </p:cNvPr>
          <p:cNvPicPr>
            <a:picLocks noChangeAspect="1"/>
          </p:cNvPicPr>
          <p:nvPr/>
        </p:nvPicPr>
        <p:blipFill>
          <a:blip r:embed="rId8">
            <a:extLst/>
          </a:blip>
          <a:stretch>
            <a:fillRect/>
          </a:stretch>
        </p:blipFill>
        <p:spPr>
          <a:xfrm>
            <a:off x="3176650" y="876275"/>
            <a:ext cx="5555575" cy="348344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37"/>
                                        </p:tgtEl>
                                        <p:attrNameLst>
                                          <p:attrName>style.visibility</p:attrName>
                                        </p:attrNameLst>
                                      </p:cBhvr>
                                      <p:to>
                                        <p:strVal val="visible"/>
                                      </p:to>
                                    </p:set>
                                    <p:animEffect filter="fade" transition="in">
                                      <p:cBhvr>
                                        <p:cTn id="7" dur="1000"/>
                                        <p:tgtEl>
                                          <p:spTgt spid="1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7"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1" name="Google Shape;101;p19" descr="Google Shape;101;p19"/>
          <p:cNvPicPr>
            <a:picLocks noChangeAspect="1"/>
          </p:cNvPicPr>
          <p:nvPr/>
        </p:nvPicPr>
        <p:blipFill>
          <a:blip r:embed="rId3">
            <a:extLst/>
          </a:blip>
          <a:stretch>
            <a:fillRect/>
          </a:stretch>
        </p:blipFill>
        <p:spPr>
          <a:xfrm>
            <a:off x="7351100" y="390924"/>
            <a:ext cx="1381126" cy="1453126"/>
          </a:xfrm>
          <a:prstGeom prst="rect">
            <a:avLst/>
          </a:prstGeom>
          <a:ln w="38100">
            <a:solidFill>
              <a:srgbClr val="6AA84F"/>
            </a:solidFill>
          </a:ln>
        </p:spPr>
      </p:pic>
      <p:sp>
        <p:nvSpPr>
          <p:cNvPr id="142" name="Google Shape;102;p19"/>
          <p:cNvSpPr txBox="1"/>
          <p:nvPr>
            <p:ph type="ctrTitle"/>
          </p:nvPr>
        </p:nvSpPr>
        <p:spPr>
          <a:xfrm>
            <a:off x="544350" y="342049"/>
            <a:ext cx="5131200" cy="602102"/>
          </a:xfrm>
          <a:prstGeom prst="rect">
            <a:avLst/>
          </a:prstGeom>
        </p:spPr>
        <p:txBody>
          <a:bodyPr/>
          <a:lstStyle>
            <a:lvl1pPr algn="l">
              <a:defRPr sz="2700">
                <a:solidFill>
                  <a:srgbClr val="0285C7"/>
                </a:solidFill>
                <a:latin typeface="Roboto"/>
                <a:ea typeface="Roboto"/>
                <a:cs typeface="Roboto"/>
                <a:sym typeface="Roboto"/>
              </a:defRPr>
            </a:lvl1pPr>
          </a:lstStyle>
          <a:p>
            <a:pPr/>
            <a:r>
              <a:t>ATHLETE DIVERSITY</a:t>
            </a:r>
          </a:p>
        </p:txBody>
      </p:sp>
      <p:pic>
        <p:nvPicPr>
          <p:cNvPr id="143" name="Google Shape;103;p19" descr="Google Shape;103;p19"/>
          <p:cNvPicPr>
            <a:picLocks noChangeAspect="1"/>
          </p:cNvPicPr>
          <p:nvPr/>
        </p:nvPicPr>
        <p:blipFill>
          <a:blip r:embed="rId4">
            <a:extLst/>
          </a:blip>
          <a:stretch>
            <a:fillRect/>
          </a:stretch>
        </p:blipFill>
        <p:spPr>
          <a:xfrm>
            <a:off x="6765336" y="4419725"/>
            <a:ext cx="1966900" cy="340951"/>
          </a:xfrm>
          <a:prstGeom prst="rect">
            <a:avLst/>
          </a:prstGeom>
          <a:ln w="12700">
            <a:miter lim="400000"/>
          </a:ln>
        </p:spPr>
      </p:pic>
      <p:pic>
        <p:nvPicPr>
          <p:cNvPr id="144" name="Google Shape;104;p19" descr="Google Shape;104;p19"/>
          <p:cNvPicPr>
            <a:picLocks noChangeAspect="1"/>
          </p:cNvPicPr>
          <p:nvPr/>
        </p:nvPicPr>
        <p:blipFill>
          <a:blip r:embed="rId5">
            <a:extLst/>
          </a:blip>
          <a:stretch>
            <a:fillRect/>
          </a:stretch>
        </p:blipFill>
        <p:spPr>
          <a:xfrm>
            <a:off x="544350" y="1190275"/>
            <a:ext cx="1607558" cy="3590925"/>
          </a:xfrm>
          <a:prstGeom prst="rect">
            <a:avLst/>
          </a:prstGeom>
          <a:ln w="12700">
            <a:miter lim="400000"/>
          </a:ln>
        </p:spPr>
      </p:pic>
      <p:pic>
        <p:nvPicPr>
          <p:cNvPr id="145" name="Google Shape;105;p19" descr="Google Shape;105;p19"/>
          <p:cNvPicPr>
            <a:picLocks noChangeAspect="1"/>
          </p:cNvPicPr>
          <p:nvPr/>
        </p:nvPicPr>
        <p:blipFill>
          <a:blip r:embed="rId6">
            <a:extLst/>
          </a:blip>
          <a:stretch>
            <a:fillRect/>
          </a:stretch>
        </p:blipFill>
        <p:spPr>
          <a:xfrm>
            <a:off x="2282645" y="1190275"/>
            <a:ext cx="2681306" cy="3590923"/>
          </a:xfrm>
          <a:prstGeom prst="rect">
            <a:avLst/>
          </a:prstGeom>
          <a:ln w="12700">
            <a:miter lim="400000"/>
          </a:ln>
        </p:spPr>
      </p:pic>
      <p:pic>
        <p:nvPicPr>
          <p:cNvPr id="146" name="Google Shape;106;p19" descr="Google Shape;106;p19"/>
          <p:cNvPicPr>
            <a:picLocks noChangeAspect="1"/>
          </p:cNvPicPr>
          <p:nvPr/>
        </p:nvPicPr>
        <p:blipFill>
          <a:blip r:embed="rId7">
            <a:extLst/>
          </a:blip>
          <a:stretch>
            <a:fillRect/>
          </a:stretch>
        </p:blipFill>
        <p:spPr>
          <a:xfrm>
            <a:off x="5094699" y="2400300"/>
            <a:ext cx="2525275" cy="161855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150" name="Google Shape;111;p20" descr="Google Shape;111;p20"/>
          <p:cNvPicPr>
            <a:picLocks noChangeAspect="1"/>
          </p:cNvPicPr>
          <p:nvPr/>
        </p:nvPicPr>
        <p:blipFill>
          <a:blip r:embed="rId2">
            <a:extLst/>
          </a:blip>
          <a:stretch>
            <a:fillRect/>
          </a:stretch>
        </p:blipFill>
        <p:spPr>
          <a:xfrm>
            <a:off x="2183125" y="3257849"/>
            <a:ext cx="4962102" cy="1561226"/>
          </a:xfrm>
          <a:prstGeom prst="rect">
            <a:avLst/>
          </a:prstGeom>
          <a:ln w="12700">
            <a:miter lim="400000"/>
          </a:ln>
        </p:spPr>
      </p:pic>
      <p:pic>
        <p:nvPicPr>
          <p:cNvPr id="151" name="Google Shape;112;p20" descr="Google Shape;112;p20"/>
          <p:cNvPicPr>
            <a:picLocks noChangeAspect="1"/>
          </p:cNvPicPr>
          <p:nvPr/>
        </p:nvPicPr>
        <p:blipFill>
          <a:blip r:embed="rId3">
            <a:extLst/>
          </a:blip>
          <a:stretch>
            <a:fillRect/>
          </a:stretch>
        </p:blipFill>
        <p:spPr>
          <a:xfrm>
            <a:off x="2047153" y="1778399"/>
            <a:ext cx="5098072" cy="1641051"/>
          </a:xfrm>
          <a:prstGeom prst="rect">
            <a:avLst/>
          </a:prstGeom>
          <a:ln w="12700">
            <a:miter lim="400000"/>
          </a:ln>
        </p:spPr>
      </p:pic>
      <p:pic>
        <p:nvPicPr>
          <p:cNvPr id="152" name="Google Shape;113;p20" descr="Google Shape;113;p20"/>
          <p:cNvPicPr>
            <a:picLocks noChangeAspect="1"/>
          </p:cNvPicPr>
          <p:nvPr/>
        </p:nvPicPr>
        <p:blipFill>
          <a:blip r:embed="rId4">
            <a:extLst/>
          </a:blip>
          <a:stretch>
            <a:fillRect/>
          </a:stretch>
        </p:blipFill>
        <p:spPr>
          <a:xfrm>
            <a:off x="1998775" y="324424"/>
            <a:ext cx="5146452" cy="164105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Google Shape;118;p21"/>
          <p:cNvSpPr txBox="1"/>
          <p:nvPr>
            <p:ph type="ctrTitle"/>
          </p:nvPr>
        </p:nvSpPr>
        <p:spPr>
          <a:xfrm>
            <a:off x="544349" y="342049"/>
            <a:ext cx="6234302" cy="602102"/>
          </a:xfrm>
          <a:prstGeom prst="rect">
            <a:avLst/>
          </a:prstGeom>
        </p:spPr>
        <p:txBody>
          <a:bodyPr/>
          <a:lstStyle>
            <a:lvl1pPr algn="l">
              <a:defRPr sz="2700">
                <a:solidFill>
                  <a:srgbClr val="0285C7"/>
                </a:solidFill>
                <a:latin typeface="Roboto"/>
                <a:ea typeface="Roboto"/>
                <a:cs typeface="Roboto"/>
                <a:sym typeface="Roboto"/>
              </a:defRPr>
            </a:lvl1pPr>
          </a:lstStyle>
          <a:p>
            <a:pPr/>
            <a:r>
              <a:t>WOMEN ATHLETES OVER TIME</a:t>
            </a:r>
          </a:p>
        </p:txBody>
      </p:sp>
      <p:pic>
        <p:nvPicPr>
          <p:cNvPr id="155" name="Google Shape;119;p21" descr="Google Shape;119;p21"/>
          <p:cNvPicPr>
            <a:picLocks noChangeAspect="1"/>
          </p:cNvPicPr>
          <p:nvPr/>
        </p:nvPicPr>
        <p:blipFill>
          <a:blip r:embed="rId3">
            <a:extLst/>
          </a:blip>
          <a:stretch>
            <a:fillRect/>
          </a:stretch>
        </p:blipFill>
        <p:spPr>
          <a:xfrm>
            <a:off x="6765336" y="4419725"/>
            <a:ext cx="1966900" cy="340951"/>
          </a:xfrm>
          <a:prstGeom prst="rect">
            <a:avLst/>
          </a:prstGeom>
          <a:ln w="12700">
            <a:miter lim="400000"/>
          </a:ln>
        </p:spPr>
      </p:pic>
      <p:pic>
        <p:nvPicPr>
          <p:cNvPr id="156" name="Google Shape;120;p21" descr="Google Shape;120;p21"/>
          <p:cNvPicPr>
            <a:picLocks noChangeAspect="1"/>
          </p:cNvPicPr>
          <p:nvPr/>
        </p:nvPicPr>
        <p:blipFill>
          <a:blip r:embed="rId4">
            <a:extLst/>
          </a:blip>
          <a:stretch>
            <a:fillRect/>
          </a:stretch>
        </p:blipFill>
        <p:spPr>
          <a:xfrm>
            <a:off x="544350" y="3016000"/>
            <a:ext cx="5054442" cy="1744676"/>
          </a:xfrm>
          <a:prstGeom prst="rect">
            <a:avLst/>
          </a:prstGeom>
          <a:ln w="12700">
            <a:miter lim="400000"/>
          </a:ln>
        </p:spPr>
      </p:pic>
      <p:pic>
        <p:nvPicPr>
          <p:cNvPr id="157" name="Olympic Medals from Top 5 Countries.movGoogle Shape;121;p21" descr="Olympic Medals from Top 5 Countries.movGoogle Shape;121;p21">
            <a:hlinkClick r:id="rId5" invalidUrl="" action="" tgtFrame="" tooltip="" history="1" highlightClick="0" endSnd="0"/>
          </p:cNvPr>
          <p:cNvPicPr>
            <a:picLocks noChangeAspect="1"/>
          </p:cNvPicPr>
          <p:nvPr/>
        </p:nvPicPr>
        <p:blipFill>
          <a:blip r:embed="rId6">
            <a:extLst/>
          </a:blip>
          <a:stretch>
            <a:fillRect/>
          </a:stretch>
        </p:blipFill>
        <p:spPr>
          <a:xfrm>
            <a:off x="544350" y="1029875"/>
            <a:ext cx="4503898" cy="1900399"/>
          </a:xfrm>
          <a:prstGeom prst="rect">
            <a:avLst/>
          </a:prstGeom>
          <a:ln w="12700">
            <a:miter lim="400000"/>
          </a:ln>
        </p:spPr>
      </p:pic>
      <p:pic>
        <p:nvPicPr>
          <p:cNvPr id="158" name="Google Shape;122;p21" descr="Google Shape;122;p21"/>
          <p:cNvPicPr>
            <a:picLocks noChangeAspect="1"/>
          </p:cNvPicPr>
          <p:nvPr/>
        </p:nvPicPr>
        <p:blipFill>
          <a:blip r:embed="rId7">
            <a:extLst/>
          </a:blip>
          <a:srcRect l="0" t="0" r="0" b="22468"/>
          <a:stretch>
            <a:fillRect/>
          </a:stretch>
        </p:blipFill>
        <p:spPr>
          <a:xfrm>
            <a:off x="5723075" y="944149"/>
            <a:ext cx="3009150" cy="308492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0"/>
                                  </p:stCondLst>
                                  <p:iterate type="el" backwards="0">
                                    <p:tmAbs val="0"/>
                                  </p:iterate>
                                  <p:childTnLst>
                                    <p:set>
                                      <p:cBhvr>
                                        <p:cTn id="6" fill="hold"/>
                                        <p:tgtEl>
                                          <p:spTgt spid="157"/>
                                        </p:tgtEl>
                                        <p:attrNameLst>
                                          <p:attrName>style.visibility</p:attrName>
                                        </p:attrNameLst>
                                      </p:cBhvr>
                                      <p:to>
                                        <p:strVal val="visible"/>
                                      </p:to>
                                    </p:set>
                                    <p:animEffect filter="fade" transition="in">
                                      <p:cBhvr>
                                        <p:cTn id="7"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7" grpId="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162" name="Google Shape;127;p22" descr="Google Shape;127;p22"/>
          <p:cNvPicPr>
            <a:picLocks noChangeAspect="1"/>
          </p:cNvPicPr>
          <p:nvPr/>
        </p:nvPicPr>
        <p:blipFill>
          <a:blip r:embed="rId2">
            <a:extLst/>
          </a:blip>
          <a:stretch>
            <a:fillRect/>
          </a:stretch>
        </p:blipFill>
        <p:spPr>
          <a:xfrm>
            <a:off x="152400" y="152400"/>
            <a:ext cx="1873911" cy="4838704"/>
          </a:xfrm>
          <a:prstGeom prst="rect">
            <a:avLst/>
          </a:prstGeom>
          <a:ln w="12700">
            <a:miter lim="400000"/>
          </a:ln>
        </p:spPr>
      </p:pic>
      <p:pic>
        <p:nvPicPr>
          <p:cNvPr id="163" name="Google Shape;128;p22" descr="Google Shape;128;p22"/>
          <p:cNvPicPr>
            <a:picLocks noChangeAspect="1"/>
          </p:cNvPicPr>
          <p:nvPr/>
        </p:nvPicPr>
        <p:blipFill>
          <a:blip r:embed="rId3">
            <a:extLst/>
          </a:blip>
          <a:stretch>
            <a:fillRect/>
          </a:stretch>
        </p:blipFill>
        <p:spPr>
          <a:xfrm>
            <a:off x="2178710" y="152400"/>
            <a:ext cx="3125564" cy="4838700"/>
          </a:xfrm>
          <a:prstGeom prst="rect">
            <a:avLst/>
          </a:prstGeom>
          <a:ln w="12700">
            <a:miter lim="400000"/>
          </a:ln>
        </p:spPr>
      </p:pic>
      <p:pic>
        <p:nvPicPr>
          <p:cNvPr id="164" name="Google Shape;129;p22" descr="Google Shape;129;p22"/>
          <p:cNvPicPr>
            <a:picLocks noChangeAspect="1"/>
          </p:cNvPicPr>
          <p:nvPr/>
        </p:nvPicPr>
        <p:blipFill>
          <a:blip r:embed="rId4">
            <a:extLst/>
          </a:blip>
          <a:stretch>
            <a:fillRect/>
          </a:stretch>
        </p:blipFill>
        <p:spPr>
          <a:xfrm>
            <a:off x="5456675" y="152400"/>
            <a:ext cx="3312901" cy="2123376"/>
          </a:xfrm>
          <a:prstGeom prst="rect">
            <a:avLst/>
          </a:prstGeom>
          <a:ln w="12700">
            <a:miter lim="400000"/>
          </a:ln>
        </p:spPr>
      </p:pic>
      <p:pic>
        <p:nvPicPr>
          <p:cNvPr id="165" name="Google Shape;130;p22" descr="Google Shape;130;p22"/>
          <p:cNvPicPr>
            <a:picLocks noChangeAspect="1"/>
          </p:cNvPicPr>
          <p:nvPr/>
        </p:nvPicPr>
        <p:blipFill>
          <a:blip r:embed="rId5">
            <a:extLst/>
          </a:blip>
          <a:srcRect l="0" t="0" r="0" b="54785"/>
          <a:stretch>
            <a:fillRect/>
          </a:stretch>
        </p:blipFill>
        <p:spPr>
          <a:xfrm>
            <a:off x="5456675" y="2505074"/>
            <a:ext cx="3312901" cy="198065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